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ntonio Ultra-Bold" charset="1" panose="02000803000000000000"/>
      <p:regular r:id="rId15"/>
    </p:embeddedFont>
    <p:embeddedFont>
      <p:font typeface="Raleway Medium" charset="1" panose="00000000000000000000"/>
      <p:regular r:id="rId16"/>
    </p:embeddedFont>
    <p:embeddedFont>
      <p:font typeface="Antonio Bold" charset="1" panose="02000803000000000000"/>
      <p:regular r:id="rId17"/>
    </p:embeddedFont>
    <p:embeddedFont>
      <p:font typeface="Antonio Light" charset="1" panose="02000303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jpeg" Type="http://schemas.openxmlformats.org/officeDocument/2006/relationships/image"/><Relationship Id="rId8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4.jpeg" Type="http://schemas.openxmlformats.org/officeDocument/2006/relationships/image"/><Relationship Id="rId6" Target="../media/image15.jpe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93042" y="2034365"/>
            <a:ext cx="7137321" cy="713732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CD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599105" y="5143500"/>
            <a:ext cx="4884164" cy="488416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369541" y="2034365"/>
            <a:ext cx="7918459" cy="5938844"/>
          </a:xfrm>
          <a:custGeom>
            <a:avLst/>
            <a:gdLst/>
            <a:ahLst/>
            <a:cxnLst/>
            <a:rect r="r" b="b" t="t" l="l"/>
            <a:pathLst>
              <a:path h="5938844" w="7918459">
                <a:moveTo>
                  <a:pt x="0" y="0"/>
                </a:moveTo>
                <a:lnTo>
                  <a:pt x="7918459" y="0"/>
                </a:lnTo>
                <a:lnTo>
                  <a:pt x="7918459" y="5938844"/>
                </a:lnTo>
                <a:lnTo>
                  <a:pt x="0" y="5938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38158" y="2081990"/>
            <a:ext cx="9721567" cy="6030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5827"/>
              </a:lnSpc>
            </a:pPr>
            <a:r>
              <a:rPr lang="en-US" b="true" sz="13644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SECURE </a:t>
            </a:r>
          </a:p>
          <a:p>
            <a:pPr algn="just">
              <a:lnSpc>
                <a:spcPts val="15827"/>
              </a:lnSpc>
            </a:pPr>
            <a:r>
              <a:rPr lang="en-US" b="true" sz="13644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MESSAGE</a:t>
            </a:r>
          </a:p>
          <a:p>
            <a:pPr algn="just">
              <a:lnSpc>
                <a:spcPts val="15827"/>
              </a:lnSpc>
              <a:spcBef>
                <a:spcPct val="0"/>
              </a:spcBef>
            </a:pPr>
            <a:r>
              <a:rPr lang="en-US" b="true" sz="13644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TRANSMISSION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921630" y="2670677"/>
            <a:ext cx="5246370" cy="5246370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  <a:ln w="85725" cap="sq">
              <a:gradFill>
                <a:gsLst>
                  <a:gs pos="0">
                    <a:srgbClr val="243F81">
                      <a:alpha val="100000"/>
                    </a:srgbClr>
                  </a:gs>
                  <a:gs pos="100000">
                    <a:srgbClr val="28819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</p:grpSp>
      <p:grpSp>
        <p:nvGrpSpPr>
          <p:cNvPr name="Group 6" id="6"/>
          <p:cNvGrpSpPr/>
          <p:nvPr/>
        </p:nvGrpSpPr>
        <p:grpSpPr>
          <a:xfrm rot="0">
            <a:off x="11504067" y="2358141"/>
            <a:ext cx="1148007" cy="114800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3224210"/>
            <a:ext cx="10475367" cy="626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Secure message transmission ensures the confidentiality, integrity, and authenticity of messages exchanged between parties.</a:t>
            </a:r>
          </a:p>
          <a:p>
            <a:pPr algn="l">
              <a:lnSpc>
                <a:spcPts val="3131"/>
              </a:lnSpc>
            </a:pP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Key Objectives: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Protect sensitive data from unauthorized access and interception.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Verify the authenticity of the sender and ensure the integrity of the transmitted message.</a:t>
            </a:r>
          </a:p>
          <a:p>
            <a:pPr algn="l">
              <a:lnSpc>
                <a:spcPts val="3131"/>
              </a:lnSpc>
            </a:pP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Importance: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Critical in various sectors such as finance, healthcare, and personal communications.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Helps maintain trust in digital communication channels amidst rising cyber threats.</a:t>
            </a:r>
          </a:p>
          <a:p>
            <a:pPr algn="l">
              <a:lnSpc>
                <a:spcPts val="3131"/>
              </a:lnSpc>
              <a:spcBef>
                <a:spcPct val="0"/>
              </a:spcBef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16111293" y="7179103"/>
            <a:ext cx="1148007" cy="114800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53217" y="5418722"/>
            <a:ext cx="1776216" cy="936546"/>
            <a:chOff x="0" y="0"/>
            <a:chExt cx="467810" cy="2466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7810" cy="246662"/>
            </a:xfrm>
            <a:custGeom>
              <a:avLst/>
              <a:gdLst/>
              <a:ahLst/>
              <a:cxnLst/>
              <a:rect r="r" b="b" t="t" l="l"/>
              <a:pathLst>
                <a:path h="246662" w="467810">
                  <a:moveTo>
                    <a:pt x="0" y="0"/>
                  </a:moveTo>
                  <a:lnTo>
                    <a:pt x="467810" y="0"/>
                  </a:lnTo>
                  <a:lnTo>
                    <a:pt x="467810" y="246662"/>
                  </a:lnTo>
                  <a:lnTo>
                    <a:pt x="0" y="246662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46000"/>
                  </a:srgbClr>
                </a:gs>
                <a:gs pos="100000">
                  <a:srgbClr val="9B9B9B">
                    <a:alpha val="552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467810" cy="265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28700" y="1111879"/>
            <a:ext cx="6657560" cy="1558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95"/>
              </a:lnSpc>
              <a:spcBef>
                <a:spcPct val="0"/>
              </a:spcBef>
            </a:pPr>
            <a:r>
              <a:rPr lang="en-US" b="true" sz="10599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645865" y="2030257"/>
            <a:ext cx="13802325" cy="7980254"/>
          </a:xfrm>
          <a:custGeom>
            <a:avLst/>
            <a:gdLst/>
            <a:ahLst/>
            <a:cxnLst/>
            <a:rect r="r" b="b" t="t" l="l"/>
            <a:pathLst>
              <a:path h="7980254" w="13802325">
                <a:moveTo>
                  <a:pt x="0" y="0"/>
                </a:moveTo>
                <a:lnTo>
                  <a:pt x="13802325" y="0"/>
                </a:lnTo>
                <a:lnTo>
                  <a:pt x="13802325" y="7980253"/>
                </a:lnTo>
                <a:lnTo>
                  <a:pt x="0" y="79802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08321" y="0"/>
            <a:ext cx="3692982" cy="3692982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44667" t="0" r="-44667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4783589" y="6594018"/>
            <a:ext cx="3692982" cy="3692982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-24712" t="0" r="-24712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2753296" y="2268620"/>
            <a:ext cx="1148007" cy="114800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753296" y="3995493"/>
            <a:ext cx="1148007" cy="114800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455487" y="471493"/>
            <a:ext cx="10328102" cy="1558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288"/>
              </a:lnSpc>
              <a:spcBef>
                <a:spcPct val="0"/>
              </a:spcBef>
            </a:pPr>
            <a:r>
              <a:rPr lang="en-US" b="true" sz="10593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RSA ENCRYPTION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901303" y="2604935"/>
            <a:ext cx="10882286" cy="7043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29"/>
              </a:lnSpc>
            </a:pPr>
            <a:r>
              <a:rPr lang="en-US" sz="2697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RSA Algorithm:</a:t>
            </a:r>
          </a:p>
          <a:p>
            <a:pPr algn="just" marL="582457" indent="-291229" lvl="1">
              <a:lnSpc>
                <a:spcPts val="3129"/>
              </a:lnSpc>
              <a:buFont typeface="Arial"/>
              <a:buChar char="•"/>
            </a:pPr>
            <a:r>
              <a:rPr lang="en-US" b="true" sz="269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widely used public-key cryptosystem for encrypting messages, providing a robust framework for secure communication.</a:t>
            </a:r>
          </a:p>
          <a:p>
            <a:pPr algn="just">
              <a:lnSpc>
                <a:spcPts val="3129"/>
              </a:lnSpc>
            </a:pPr>
            <a:r>
              <a:rPr lang="en-US" sz="2697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Key Components:</a:t>
            </a:r>
          </a:p>
          <a:p>
            <a:pPr algn="just" marL="582457" indent="-291229" lvl="1">
              <a:lnSpc>
                <a:spcPts val="3129"/>
              </a:lnSpc>
              <a:buFont typeface="Arial"/>
              <a:buChar char="•"/>
            </a:pPr>
            <a:r>
              <a:rPr lang="en-US" b="true" sz="269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Public Key: Used to encrypt messages, making them accessible only to the intended recipient.</a:t>
            </a:r>
          </a:p>
          <a:p>
            <a:pPr algn="just" marL="582457" indent="-291229" lvl="1">
              <a:lnSpc>
                <a:spcPts val="3129"/>
              </a:lnSpc>
              <a:buFont typeface="Arial"/>
              <a:buChar char="•"/>
            </a:pPr>
            <a:r>
              <a:rPr lang="en-US" b="true" sz="269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Private Key: Used to decrypt messages, ensuring that only the owner of the private key can access the original content.</a:t>
            </a:r>
          </a:p>
          <a:p>
            <a:pPr algn="just">
              <a:lnSpc>
                <a:spcPts val="3129"/>
              </a:lnSpc>
            </a:pPr>
            <a:r>
              <a:rPr lang="en-US" sz="2697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Security Basis:</a:t>
            </a:r>
          </a:p>
          <a:p>
            <a:pPr algn="just" marL="582457" indent="-291229" lvl="1">
              <a:lnSpc>
                <a:spcPts val="3129"/>
              </a:lnSpc>
              <a:buFont typeface="Arial"/>
              <a:buChar char="•"/>
            </a:pPr>
            <a:r>
              <a:rPr lang="en-US" b="true" sz="269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Relies on the mathematical difficulty of factoring large prime numbers, making it computationally infeasible for attackers to derive the private key from the public key .</a:t>
            </a:r>
          </a:p>
          <a:p>
            <a:pPr algn="just">
              <a:lnSpc>
                <a:spcPts val="3129"/>
              </a:lnSpc>
            </a:pPr>
            <a:r>
              <a:rPr lang="en-US" sz="2697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Operational Example:</a:t>
            </a:r>
          </a:p>
          <a:p>
            <a:pPr algn="just" marL="582457" indent="-291229" lvl="1">
              <a:lnSpc>
                <a:spcPts val="312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7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recipient generates a public-private key pair. The sender uses the recipient's public key to encrypt the message, ensuring that only the recipient can decrypt it using their private key .</a:t>
            </a:r>
          </a:p>
          <a:p>
            <a:pPr algn="just">
              <a:lnSpc>
                <a:spcPts val="3129"/>
              </a:lnSpc>
              <a:spcBef>
                <a:spcPct val="0"/>
              </a:spcBef>
            </a:pPr>
          </a:p>
        </p:txBody>
      </p:sp>
      <p:grpSp>
        <p:nvGrpSpPr>
          <p:cNvPr name="Group 24" id="24"/>
          <p:cNvGrpSpPr/>
          <p:nvPr/>
        </p:nvGrpSpPr>
        <p:grpSpPr>
          <a:xfrm rot="0">
            <a:off x="2645865" y="5724525"/>
            <a:ext cx="1148007" cy="1148007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2753296" y="7292503"/>
            <a:ext cx="1148007" cy="1148007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8336314" y="833462"/>
            <a:ext cx="13199814" cy="5627536"/>
          </a:xfrm>
          <a:custGeom>
            <a:avLst/>
            <a:gdLst/>
            <a:ahLst/>
            <a:cxnLst/>
            <a:rect r="r" b="b" t="t" l="l"/>
            <a:pathLst>
              <a:path h="5627536" w="13199814">
                <a:moveTo>
                  <a:pt x="13199814" y="0"/>
                </a:moveTo>
                <a:lnTo>
                  <a:pt x="0" y="0"/>
                </a:lnTo>
                <a:lnTo>
                  <a:pt x="0" y="5627536"/>
                </a:lnTo>
                <a:lnTo>
                  <a:pt x="13199814" y="5627536"/>
                </a:lnTo>
                <a:lnTo>
                  <a:pt x="13199814" y="0"/>
                </a:lnTo>
                <a:close/>
              </a:path>
            </a:pathLst>
          </a:custGeom>
          <a:blipFill>
            <a:blip r:embed="rId5">
              <a:alphaModFix amt="43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5483" y="1335756"/>
            <a:ext cx="1148007" cy="114800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3073227"/>
            <a:ext cx="1148007" cy="114800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5312992"/>
            <a:ext cx="1148007" cy="1148007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7051548"/>
            <a:ext cx="1148007" cy="11480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144000" y="5143500"/>
            <a:ext cx="4525235" cy="4643431"/>
          </a:xfrm>
          <a:custGeom>
            <a:avLst/>
            <a:gdLst/>
            <a:ahLst/>
            <a:cxnLst/>
            <a:rect r="r" b="b" t="t" l="l"/>
            <a:pathLst>
              <a:path h="4643431" w="4525235">
                <a:moveTo>
                  <a:pt x="0" y="0"/>
                </a:moveTo>
                <a:lnTo>
                  <a:pt x="4525235" y="0"/>
                </a:lnTo>
                <a:lnTo>
                  <a:pt x="4525235" y="4643431"/>
                </a:lnTo>
                <a:lnTo>
                  <a:pt x="0" y="46434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8336314" y="934814"/>
            <a:ext cx="8782684" cy="3250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781"/>
              </a:lnSpc>
              <a:spcBef>
                <a:spcPct val="0"/>
              </a:spcBef>
            </a:pPr>
            <a:r>
              <a:rPr lang="en-US" b="true" sz="11018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MESSAGE AUTHENTICATION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53489" y="1794438"/>
            <a:ext cx="6082825" cy="782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Digital Signature: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unique signature generated by the sender's private key, attached to the message.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Purpose: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Confirms Message Integrity: Assures the message remains unchanged.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Ensures Authenticity: Verifies the sender's identity.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Verification: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recipient uses the sender's public key to validate the signature, ensuring the message's authenticity and integrity.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Benefits:</a:t>
            </a:r>
          </a:p>
          <a:p>
            <a:pPr algn="l" marL="582928" indent="-291464" lvl="1">
              <a:lnSpc>
                <a:spcPts val="313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Builds trust in digital communications by preventing forgery and unauthorized access.</a:t>
            </a:r>
          </a:p>
          <a:p>
            <a:pPr algn="l">
              <a:lnSpc>
                <a:spcPts val="31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723445" y="-348747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25726" y="3409273"/>
            <a:ext cx="4508599" cy="5246370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5"/>
              <a:stretch>
                <a:fillRect l="-53204" t="0" r="-53204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47182" y="4296791"/>
            <a:ext cx="1678544" cy="1953215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6"/>
              <a:stretch>
                <a:fillRect l="-53434" t="0" r="-53434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900153" y="5811147"/>
            <a:ext cx="1678544" cy="1953215"/>
            <a:chOff x="0" y="0"/>
            <a:chExt cx="6985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blipFill>
              <a:blip r:embed="rId7"/>
              <a:stretch>
                <a:fillRect l="-61087" t="0" r="-6108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-889938" y="5571387"/>
            <a:ext cx="1790091" cy="2083015"/>
            <a:chOff x="0" y="0"/>
            <a:chExt cx="6985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660673" y="237488"/>
            <a:ext cx="6863614" cy="315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b="true" sz="1064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RISK ASSESSMENT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16286" y="2120350"/>
            <a:ext cx="6537962" cy="782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Feature Extraction: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Analyzes key transmission metrics, including message length, encryption time, and network activity.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Risk Classification: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Employs a Random Forest Classifier to evaluate and predict the security status of message transmissions.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Objective: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Enhances security by identifying and flagging potential threats, providing proactive protection against vulnerabilities.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Outcome:</a:t>
            </a:r>
          </a:p>
          <a:p>
            <a:pPr algn="l" marL="582928" indent="-291464" lvl="1">
              <a:lnSpc>
                <a:spcPts val="313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Contributes to a more secure messaging environment through predictive analytics and automated risk assessments.</a:t>
            </a:r>
          </a:p>
          <a:p>
            <a:pPr algn="l">
              <a:lnSpc>
                <a:spcPts val="3131"/>
              </a:lnSpc>
              <a:spcBef>
                <a:spcPct val="0"/>
              </a:spcBef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0349672" y="1936538"/>
            <a:ext cx="666614" cy="666614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349672" y="3963484"/>
            <a:ext cx="666614" cy="666614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349672" y="5571387"/>
            <a:ext cx="666614" cy="666614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349672" y="7431055"/>
            <a:ext cx="666614" cy="66661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723445" y="-348747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889938" y="5571387"/>
            <a:ext cx="1790091" cy="2083015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-1074612" y="695294"/>
            <a:ext cx="10759145" cy="315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b="true" sz="1064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MODULES OF THE SYSTEM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267711" y="2120350"/>
            <a:ext cx="666614" cy="66661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267711" y="3316255"/>
            <a:ext cx="666614" cy="66661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267711" y="4476886"/>
            <a:ext cx="666614" cy="66661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267711" y="5638800"/>
            <a:ext cx="666614" cy="666614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267711" y="7144139"/>
            <a:ext cx="666614" cy="66661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267711" y="8439403"/>
            <a:ext cx="666614" cy="66661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00153" y="3881197"/>
            <a:ext cx="5629593" cy="5091470"/>
          </a:xfrm>
          <a:custGeom>
            <a:avLst/>
            <a:gdLst/>
            <a:ahLst/>
            <a:cxnLst/>
            <a:rect r="r" b="b" t="t" l="l"/>
            <a:pathLst>
              <a:path h="5091470" w="5629593">
                <a:moveTo>
                  <a:pt x="0" y="0"/>
                </a:moveTo>
                <a:lnTo>
                  <a:pt x="5629593" y="0"/>
                </a:lnTo>
                <a:lnTo>
                  <a:pt x="5629593" y="5091470"/>
                </a:lnTo>
                <a:lnTo>
                  <a:pt x="0" y="50914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7934325" y="2252244"/>
            <a:ext cx="9923168" cy="7824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User Interface:</a:t>
            </a:r>
          </a:p>
          <a:p>
            <a:pPr algn="l" marL="1165857" indent="-388619" lvl="2">
              <a:lnSpc>
                <a:spcPts val="3131"/>
              </a:lnSpc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user-friendly web platform that allows message input and initiates the encryption process.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Key Management:</a:t>
            </a:r>
          </a:p>
          <a:p>
            <a:pPr algn="l" marL="1165857" indent="-388619" lvl="2">
              <a:lnSpc>
                <a:spcPts val="3131"/>
              </a:lnSpc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Generates and manages RSA public-private key pairs for secure encryption and decryption.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Encryption Module:</a:t>
            </a:r>
          </a:p>
          <a:p>
            <a:pPr algn="l" marL="1165857" indent="-388619" lvl="2">
              <a:lnSpc>
                <a:spcPts val="3131"/>
              </a:lnSpc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Encrypts messages using the recipient’s public key, ensuring only the intended recipient can decrypt.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Signing Module:</a:t>
            </a:r>
          </a:p>
          <a:p>
            <a:pPr algn="l" marL="1165857" indent="-388619" lvl="2">
              <a:lnSpc>
                <a:spcPts val="3131"/>
              </a:lnSpc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Signs the encrypted message with the sender’s private key, ensuring message integrity and authenticity.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Machine Learning Module:</a:t>
            </a:r>
          </a:p>
          <a:p>
            <a:pPr algn="l" marL="1165857" indent="-388619" lvl="2">
              <a:lnSpc>
                <a:spcPts val="3131"/>
              </a:lnSpc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Analyzes transmission data, identifying security risks using a trained Random Forest Classifier.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</a:t>
            </a: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cryption Module:</a:t>
            </a:r>
          </a:p>
          <a:p>
            <a:pPr algn="l" marL="1165857" indent="-388619" lvl="2">
              <a:lnSpc>
                <a:spcPts val="3131"/>
              </a:lnSpc>
              <a:spcBef>
                <a:spcPct val="0"/>
              </a:spcBef>
              <a:buFont typeface="Arial"/>
              <a:buChar char="⚬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Decrypts the message only if the transmission is classified as secure, using the recipient’s private key.</a:t>
            </a:r>
          </a:p>
          <a:p>
            <a:pPr algn="l">
              <a:lnSpc>
                <a:spcPts val="313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723445" y="-348747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889938" y="5571387"/>
            <a:ext cx="1790091" cy="2083015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511694" y="3983546"/>
            <a:ext cx="9619923" cy="509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Backend: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Developed in Python, integrating pycryptodome for robust RSA encryption and scikit-learn for machine learning-based risk analysis.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Frontend: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 simple and intuitive web interface designed with HTML, CSS, and JavaScript, enabling users to securely input and transmit messages.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Machine Learning Model:</a:t>
            </a:r>
          </a:p>
          <a:p>
            <a:pPr algn="l" marL="582928" indent="-291464" lvl="1">
              <a:lnSpc>
                <a:spcPts val="313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Trained on a well-curated dataset to accurately classify transmissions as secure or risky, enhancing overall system security.</a:t>
            </a:r>
          </a:p>
          <a:p>
            <a:pPr algn="l">
              <a:lnSpc>
                <a:spcPts val="3131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7845080" y="3868841"/>
            <a:ext cx="666614" cy="66661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45080" y="5373655"/>
            <a:ext cx="666614" cy="66661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845080" y="6987788"/>
            <a:ext cx="666614" cy="66661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0" y="0"/>
            <a:ext cx="7705075" cy="10287000"/>
          </a:xfrm>
          <a:custGeom>
            <a:avLst/>
            <a:gdLst/>
            <a:ahLst/>
            <a:cxnLst/>
            <a:rect r="r" b="b" t="t" l="l"/>
            <a:pathLst>
              <a:path h="10287000" w="7705075">
                <a:moveTo>
                  <a:pt x="0" y="0"/>
                </a:moveTo>
                <a:lnTo>
                  <a:pt x="7705075" y="0"/>
                </a:lnTo>
                <a:lnTo>
                  <a:pt x="77050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2670" t="0" r="-89104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836804" y="237488"/>
            <a:ext cx="10759145" cy="315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b="true" sz="1064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SYSTEM IMPLEMENTATION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7723445" y="-348747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9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9" y="16235139"/>
                </a:lnTo>
                <a:lnTo>
                  <a:pt x="16235139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889938" y="5571387"/>
            <a:ext cx="1790091" cy="2083015"/>
            <a:chOff x="0" y="0"/>
            <a:chExt cx="6985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100000">
                  <a:srgbClr val="9B9B9B">
                    <a:alpha val="12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120650"/>
              <a:ext cx="698500" cy="552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511694" y="3983546"/>
            <a:ext cx="9619923" cy="548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Summary: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The system integrates RSA encryption for secure communication, digital signatures for message integrity, and machine learning for assessing transmission risks, providing a multi-layered defense against security threats.</a:t>
            </a:r>
          </a:p>
          <a:p>
            <a:pPr algn="l">
              <a:lnSpc>
                <a:spcPts val="3131"/>
              </a:lnSpc>
            </a:pPr>
            <a:r>
              <a:rPr lang="en-US" sz="2699" b="true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Future Scope:</a:t>
            </a:r>
          </a:p>
          <a:p>
            <a:pPr algn="l" marL="582928" indent="-291464" lvl="1">
              <a:lnSpc>
                <a:spcPts val="3131"/>
              </a:lnSpc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Advanced Encryption: Investigating stronger encryption techniques, such as post-quantum cryptography, for enhanced resilience.</a:t>
            </a:r>
          </a:p>
          <a:p>
            <a:pPr algn="l" marL="582928" indent="-291464" lvl="1">
              <a:lnSpc>
                <a:spcPts val="313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Improved </a:t>
            </a:r>
            <a:r>
              <a:rPr lang="en-US" b="true" sz="2699">
                <a:solidFill>
                  <a:srgbClr val="FFFFF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Machine Learning: Incorporating more sophisticated algorithms to improve threat detection accuracy and adapt to evolving security challenges.</a:t>
            </a:r>
          </a:p>
          <a:p>
            <a:pPr algn="l">
              <a:lnSpc>
                <a:spcPts val="3131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7845080" y="3868841"/>
            <a:ext cx="666614" cy="66661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75077" y="6279587"/>
            <a:ext cx="666614" cy="66661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0" y="0"/>
            <a:ext cx="7705075" cy="10287000"/>
          </a:xfrm>
          <a:custGeom>
            <a:avLst/>
            <a:gdLst/>
            <a:ahLst/>
            <a:cxnLst/>
            <a:rect r="r" b="b" t="t" l="l"/>
            <a:pathLst>
              <a:path h="10287000" w="7705075">
                <a:moveTo>
                  <a:pt x="0" y="0"/>
                </a:moveTo>
                <a:lnTo>
                  <a:pt x="7705075" y="0"/>
                </a:lnTo>
                <a:lnTo>
                  <a:pt x="77050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2670" t="0" r="-89104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372472" y="237488"/>
            <a:ext cx="10759145" cy="315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49"/>
              </a:lnSpc>
            </a:pPr>
            <a:r>
              <a:rPr lang="en-US" b="true" sz="1064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SUMMARY &amp;</a:t>
            </a:r>
          </a:p>
          <a:p>
            <a:pPr algn="ctr">
              <a:lnSpc>
                <a:spcPts val="12349"/>
              </a:lnSpc>
              <a:spcBef>
                <a:spcPct val="0"/>
              </a:spcBef>
            </a:pPr>
            <a:r>
              <a:rPr lang="en-US" b="true" sz="10646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FUTURE SCOPE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243F81">
                <a:alpha val="100000"/>
              </a:srgbClr>
            </a:gs>
            <a:gs pos="100000">
              <a:srgbClr val="288198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10742067" y="-3151841"/>
            <a:ext cx="16235139" cy="16235139"/>
          </a:xfrm>
          <a:custGeom>
            <a:avLst/>
            <a:gdLst/>
            <a:ahLst/>
            <a:cxnLst/>
            <a:rect r="r" b="b" t="t" l="l"/>
            <a:pathLst>
              <a:path h="16235139" w="16235139">
                <a:moveTo>
                  <a:pt x="16235138" y="0"/>
                </a:moveTo>
                <a:lnTo>
                  <a:pt x="0" y="0"/>
                </a:lnTo>
                <a:lnTo>
                  <a:pt x="0" y="16235139"/>
                </a:lnTo>
                <a:lnTo>
                  <a:pt x="16235138" y="16235139"/>
                </a:lnTo>
                <a:lnTo>
                  <a:pt x="16235138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802847" y="9074087"/>
            <a:ext cx="365153" cy="347891"/>
          </a:xfrm>
          <a:custGeom>
            <a:avLst/>
            <a:gdLst/>
            <a:ahLst/>
            <a:cxnLst/>
            <a:rect r="r" b="b" t="t" l="l"/>
            <a:pathLst>
              <a:path h="347891" w="365153">
                <a:moveTo>
                  <a:pt x="365153" y="0"/>
                </a:moveTo>
                <a:lnTo>
                  <a:pt x="0" y="0"/>
                </a:lnTo>
                <a:lnTo>
                  <a:pt x="0" y="347891"/>
                </a:lnTo>
                <a:lnTo>
                  <a:pt x="365153" y="347891"/>
                </a:lnTo>
                <a:lnTo>
                  <a:pt x="36515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30363" y="896714"/>
            <a:ext cx="2680687" cy="897724"/>
            <a:chOff x="0" y="0"/>
            <a:chExt cx="706025" cy="236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06025" cy="236438"/>
            </a:xfrm>
            <a:custGeom>
              <a:avLst/>
              <a:gdLst/>
              <a:ahLst/>
              <a:cxnLst/>
              <a:rect r="r" b="b" t="t" l="l"/>
              <a:pathLst>
                <a:path h="236438" w="706025">
                  <a:moveTo>
                    <a:pt x="0" y="0"/>
                  </a:moveTo>
                  <a:lnTo>
                    <a:pt x="706025" y="0"/>
                  </a:lnTo>
                  <a:lnTo>
                    <a:pt x="706025" y="236438"/>
                  </a:lnTo>
                  <a:lnTo>
                    <a:pt x="0" y="236438"/>
                  </a:lnTo>
                  <a:close/>
                </a:path>
              </a:pathLst>
            </a:custGeom>
            <a:gradFill rotWithShape="true">
              <a:gsLst>
                <a:gs pos="0">
                  <a:srgbClr val="243F81">
                    <a:alpha val="100000"/>
                  </a:srgbClr>
                </a:gs>
                <a:gs pos="100000">
                  <a:srgbClr val="28819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706025" cy="255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06903" y="3310736"/>
            <a:ext cx="6995030" cy="24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192"/>
              </a:lnSpc>
              <a:spcBef>
                <a:spcPct val="0"/>
              </a:spcBef>
            </a:pPr>
            <a:r>
              <a:rPr lang="en-US" b="true" sz="16545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THANK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253489" y="2403386"/>
            <a:ext cx="2138817" cy="213881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FE5FF">
                    <a:alpha val="100000"/>
                  </a:srgbClr>
                </a:gs>
                <a:gs pos="100000">
                  <a:srgbClr val="6F6296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83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768105" y="5437365"/>
            <a:ext cx="4272627" cy="244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92"/>
              </a:lnSpc>
              <a:spcBef>
                <a:spcPct val="0"/>
              </a:spcBef>
            </a:pPr>
            <a:r>
              <a:rPr lang="en-US" sz="16545">
                <a:solidFill>
                  <a:srgbClr val="FFFFFF"/>
                </a:solidFill>
                <a:latin typeface="Antonio Light"/>
                <a:ea typeface="Antonio Light"/>
                <a:cs typeface="Antonio Light"/>
                <a:sym typeface="Antonio Light"/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DAGShzgvvbE</dc:identifier>
  <dcterms:modified xsi:type="dcterms:W3CDTF">2011-08-01T06:04:30Z</dcterms:modified>
  <cp:revision>1</cp:revision>
  <dc:title>Secure message transmisooon</dc:title>
</cp:coreProperties>
</file>